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524" r:id="rId2"/>
    <p:sldId id="581" r:id="rId3"/>
    <p:sldId id="591" r:id="rId4"/>
    <p:sldId id="525" r:id="rId5"/>
    <p:sldId id="526" r:id="rId6"/>
    <p:sldId id="582" r:id="rId7"/>
    <p:sldId id="583" r:id="rId8"/>
    <p:sldId id="585" r:id="rId9"/>
    <p:sldId id="588" r:id="rId10"/>
    <p:sldId id="590" r:id="rId11"/>
    <p:sldId id="589" r:id="rId12"/>
    <p:sldId id="531" r:id="rId13"/>
    <p:sldId id="532" r:id="rId14"/>
    <p:sldId id="533" r:id="rId15"/>
    <p:sldId id="592" r:id="rId16"/>
    <p:sldId id="534" r:id="rId17"/>
    <p:sldId id="541" r:id="rId18"/>
    <p:sldId id="597" r:id="rId19"/>
    <p:sldId id="548" r:id="rId20"/>
    <p:sldId id="598" r:id="rId21"/>
    <p:sldId id="613" r:id="rId22"/>
    <p:sldId id="550" r:id="rId23"/>
    <p:sldId id="614" r:id="rId24"/>
    <p:sldId id="551" r:id="rId25"/>
    <p:sldId id="552" r:id="rId26"/>
    <p:sldId id="599" r:id="rId27"/>
    <p:sldId id="554" r:id="rId28"/>
    <p:sldId id="600" r:id="rId29"/>
    <p:sldId id="601" r:id="rId30"/>
    <p:sldId id="615" r:id="rId31"/>
    <p:sldId id="612" r:id="rId32"/>
    <p:sldId id="572" r:id="rId33"/>
    <p:sldId id="616" r:id="rId34"/>
    <p:sldId id="555" r:id="rId35"/>
    <p:sldId id="556" r:id="rId36"/>
    <p:sldId id="557" r:id="rId37"/>
    <p:sldId id="602" r:id="rId38"/>
    <p:sldId id="603" r:id="rId39"/>
    <p:sldId id="617" r:id="rId40"/>
    <p:sldId id="618" r:id="rId41"/>
    <p:sldId id="563" r:id="rId42"/>
    <p:sldId id="608" r:id="rId43"/>
    <p:sldId id="604" r:id="rId44"/>
    <p:sldId id="605" r:id="rId45"/>
    <p:sldId id="606" r:id="rId46"/>
    <p:sldId id="607" r:id="rId47"/>
    <p:sldId id="565" r:id="rId48"/>
    <p:sldId id="611" r:id="rId49"/>
    <p:sldId id="619" r:id="rId50"/>
    <p:sldId id="620" r:id="rId51"/>
    <p:sldId id="569" r:id="rId52"/>
    <p:sldId id="609" r:id="rId53"/>
    <p:sldId id="573" r:id="rId54"/>
    <p:sldId id="574" r:id="rId55"/>
    <p:sldId id="575" r:id="rId56"/>
    <p:sldId id="621" r:id="rId57"/>
    <p:sldId id="610" r:id="rId58"/>
    <p:sldId id="578" r:id="rId59"/>
    <p:sldId id="579" r:id="rId60"/>
    <p:sldId id="580" r:id="rId6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B4E3"/>
    <a:srgbClr val="752D12"/>
    <a:srgbClr val="9F3D19"/>
    <a:srgbClr val="5DA82B"/>
    <a:srgbClr val="F4A916"/>
    <a:srgbClr val="C1641E"/>
    <a:srgbClr val="ADAB0E"/>
    <a:srgbClr val="2D2D3F"/>
    <a:srgbClr val="670101"/>
    <a:srgbClr val="1025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35" autoAdjust="0"/>
    <p:restoredTop sz="85063" autoAdjust="0"/>
  </p:normalViewPr>
  <p:slideViewPr>
    <p:cSldViewPr snapToGrid="0" snapToObjects="1">
      <p:cViewPr varScale="1">
        <p:scale>
          <a:sx n="127" d="100"/>
          <a:sy n="127" d="100"/>
        </p:scale>
        <p:origin x="-848" y="-10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2" d="100"/>
        <a:sy n="4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interSettings" Target="printerSettings/printerSettings1.bin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6E57F-28E7-514C-8DFB-908818052C69}" type="datetimeFigureOut">
              <a:rPr lang="en-US" smtClean="0"/>
              <a:t>2/23/17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C798F-4854-B34D-8ABC-E77534FC1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06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Please ask</a:t>
            </a:r>
            <a:r>
              <a:rPr lang="en-US" baseline="0" dirty="0" smtClean="0"/>
              <a:t> questions when you have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97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 we configure our app?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380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Today we’re going to look at the most exciting area of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011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Batch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988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While</a:t>
            </a:r>
            <a:r>
              <a:rPr lang="en-US" baseline="0" dirty="0" smtClean="0"/>
              <a:t> batch processing may be old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</a:t>
            </a:r>
            <a:r>
              <a:rPr lang="en-US" baseline="0" dirty="0" smtClean="0"/>
              <a:t> joking aside, new paradigms still need batch processing: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Orchestration of workloads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ETL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Data Science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319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Spring</a:t>
            </a:r>
            <a:r>
              <a:rPr lang="en-US" baseline="0" dirty="0" smtClean="0"/>
              <a:t> Batch is 9 years old</a:t>
            </a:r>
          </a:p>
          <a:p>
            <a:r>
              <a:rPr lang="en-US" baseline="0" dirty="0" smtClean="0"/>
              <a:t>A bedrock technology in modern enterprises in every vertical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676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Heartbleed</a:t>
            </a:r>
            <a:r>
              <a:rPr lang="en-US" baseline="0" dirty="0" smtClean="0"/>
              <a:t> and the </a:t>
            </a:r>
            <a:r>
              <a:rPr lang="en-US" baseline="0" dirty="0" err="1" smtClean="0"/>
              <a:t>iWatch</a:t>
            </a:r>
            <a:r>
              <a:rPr lang="en-US" baseline="0" dirty="0" smtClean="0"/>
              <a:t> were both new.</a:t>
            </a:r>
          </a:p>
          <a:p>
            <a:r>
              <a:rPr lang="en-US" dirty="0" smtClean="0"/>
              <a:t>First major release since Boot.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494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Upgrade all dependencies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559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New features provide</a:t>
            </a:r>
            <a:r>
              <a:rPr lang="en-US" baseline="0" dirty="0" smtClean="0"/>
              <a:t> added robustness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43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55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18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68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66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50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94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47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67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58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21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9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AEC24-B2BA-8241-8AD5-FA6BD2714D47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8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8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4" Type="http://schemas.openxmlformats.org/officeDocument/2006/relationships/image" Target="../media/image8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8.wdp"/><Relationship Id="rId5" Type="http://schemas.openxmlformats.org/officeDocument/2006/relationships/image" Target="../media/image20.png"/><Relationship Id="rId6" Type="http://schemas.microsoft.com/office/2007/relationships/hdphoto" Target="../media/hdphoto9.wdp"/><Relationship Id="rId7" Type="http://schemas.openxmlformats.org/officeDocument/2006/relationships/image" Target="../media/image21.png"/><Relationship Id="rId8" Type="http://schemas.microsoft.com/office/2007/relationships/hdphoto" Target="../media/hdphoto10.wdp"/><Relationship Id="rId9" Type="http://schemas.openxmlformats.org/officeDocument/2006/relationships/image" Target="../media/image8.png"/><Relationship Id="rId10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8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1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8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8.png"/><Relationship Id="rId5" Type="http://schemas.microsoft.com/office/2007/relationships/hdphoto" Target="../media/hdphoto1.wdp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4" Type="http://schemas.openxmlformats.org/officeDocument/2006/relationships/image" Target="../media/image8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8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8.wdp"/><Relationship Id="rId5" Type="http://schemas.openxmlformats.org/officeDocument/2006/relationships/image" Target="../media/image20.png"/><Relationship Id="rId6" Type="http://schemas.microsoft.com/office/2007/relationships/hdphoto" Target="../media/hdphoto12.wdp"/><Relationship Id="rId7" Type="http://schemas.openxmlformats.org/officeDocument/2006/relationships/image" Target="../media/image21.png"/><Relationship Id="rId8" Type="http://schemas.microsoft.com/office/2007/relationships/hdphoto" Target="../media/hdphoto13.wdp"/><Relationship Id="rId9" Type="http://schemas.openxmlformats.org/officeDocument/2006/relationships/image" Target="../media/image8.png"/><Relationship Id="rId10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5.wdp"/><Relationship Id="rId5" Type="http://schemas.openxmlformats.org/officeDocument/2006/relationships/image" Target="../media/image8.png"/><Relationship Id="rId6" Type="http://schemas.microsoft.com/office/2007/relationships/hdphoto" Target="../media/hdphoto1.wdp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microsoft.com/office/2007/relationships/hdphoto" Target="../media/hdphoto8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29.png"/><Relationship Id="rId4" Type="http://schemas.microsoft.com/office/2007/relationships/hdphoto" Target="../media/hdphoto14.wdp"/><Relationship Id="rId5" Type="http://schemas.openxmlformats.org/officeDocument/2006/relationships/image" Target="../media/image30.png"/><Relationship Id="rId6" Type="http://schemas.microsoft.com/office/2007/relationships/hdphoto" Target="../media/hdphoto15.wdp"/><Relationship Id="rId7" Type="http://schemas.openxmlformats.org/officeDocument/2006/relationships/image" Target="../media/image8.png"/><Relationship Id="rId8" Type="http://schemas.microsoft.com/office/2007/relationships/hdphoto" Target="../media/hdphoto1.wdp"/><Relationship Id="rId9" Type="http://schemas.microsoft.com/office/2007/relationships/hdphoto" Target="../media/hdphoto16.wdp"/><Relationship Id="rId10" Type="http://schemas.microsoft.com/office/2007/relationships/hdphoto" Target="../media/hdphoto17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8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4" Type="http://schemas.openxmlformats.org/officeDocument/2006/relationships/image" Target="../media/image8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8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8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microsoft.com/office/2007/relationships/hdphoto" Target="../media/hdphoto14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microsoft.com/office/2007/relationships/hdphoto" Target="../media/hdphoto8.wdp"/><Relationship Id="rId5" Type="http://schemas.openxmlformats.org/officeDocument/2006/relationships/image" Target="../media/image20.png"/><Relationship Id="rId6" Type="http://schemas.microsoft.com/office/2007/relationships/hdphoto" Target="../media/hdphoto12.wdp"/><Relationship Id="rId7" Type="http://schemas.openxmlformats.org/officeDocument/2006/relationships/image" Target="../media/image21.png"/><Relationship Id="rId8" Type="http://schemas.microsoft.com/office/2007/relationships/hdphoto" Target="../media/hdphoto13.wdp"/><Relationship Id="rId9" Type="http://schemas.openxmlformats.org/officeDocument/2006/relationships/image" Target="../media/image8.png"/><Relationship Id="rId10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8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4" Type="http://schemas.microsoft.com/office/2007/relationships/hdphoto" Target="../media/hdphoto10.wdp"/><Relationship Id="rId5" Type="http://schemas.microsoft.com/office/2007/relationships/hdphoto" Target="../media/hdphoto20.wdp"/><Relationship Id="rId6" Type="http://schemas.microsoft.com/office/2007/relationships/hdphoto" Target="../media/hdphoto21.wdp"/><Relationship Id="rId7" Type="http://schemas.microsoft.com/office/2007/relationships/hdphoto" Target="../media/hdphoto22.wdp"/><Relationship Id="rId8" Type="http://schemas.openxmlformats.org/officeDocument/2006/relationships/image" Target="../media/image1.png"/><Relationship Id="rId9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11" Type="http://schemas.microsoft.com/office/2007/relationships/hdphoto" Target="../media/hdphoto30.wdp"/><Relationship Id="rId12" Type="http://schemas.microsoft.com/office/2007/relationships/hdphoto" Target="../media/hdphoto13.wdp"/><Relationship Id="rId13" Type="http://schemas.openxmlformats.org/officeDocument/2006/relationships/image" Target="../media/image1.png"/><Relationship Id="rId1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microsoft.com/office/2007/relationships/hdphoto" Target="../media/hdphoto23.wdp"/><Relationship Id="rId4" Type="http://schemas.microsoft.com/office/2007/relationships/hdphoto" Target="../media/hdphoto10.wdp"/><Relationship Id="rId5" Type="http://schemas.microsoft.com/office/2007/relationships/hdphoto" Target="../media/hdphoto24.wdp"/><Relationship Id="rId6" Type="http://schemas.microsoft.com/office/2007/relationships/hdphoto" Target="../media/hdphoto25.wdp"/><Relationship Id="rId7" Type="http://schemas.microsoft.com/office/2007/relationships/hdphoto" Target="../media/hdphoto26.wdp"/><Relationship Id="rId8" Type="http://schemas.microsoft.com/office/2007/relationships/hdphoto" Target="../media/hdphoto27.wdp"/><Relationship Id="rId9" Type="http://schemas.microsoft.com/office/2007/relationships/hdphoto" Target="../media/hdphoto28.wdp"/><Relationship Id="rId10" Type="http://schemas.microsoft.com/office/2007/relationships/hdphoto" Target="../media/hdphoto29.wdp"/></Relationships>
</file>

<file path=ppt/slides/_rels/slide4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microsoft.com/office/2007/relationships/hdphoto" Target="../media/hdphoto14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microsoft.com/office/2007/relationships/hdphoto" Target="../media/hdphoto8.wdp"/><Relationship Id="rId5" Type="http://schemas.openxmlformats.org/officeDocument/2006/relationships/image" Target="../media/image20.png"/><Relationship Id="rId6" Type="http://schemas.microsoft.com/office/2007/relationships/hdphoto" Target="../media/hdphoto12.wdp"/><Relationship Id="rId7" Type="http://schemas.openxmlformats.org/officeDocument/2006/relationships/image" Target="../media/image21.png"/><Relationship Id="rId8" Type="http://schemas.microsoft.com/office/2007/relationships/hdphoto" Target="../media/hdphoto13.wdp"/><Relationship Id="rId9" Type="http://schemas.openxmlformats.org/officeDocument/2006/relationships/image" Target="../media/image8.png"/><Relationship Id="rId10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2.wdp"/><Relationship Id="rId5" Type="http://schemas.openxmlformats.org/officeDocument/2006/relationships/image" Target="../media/image1.png"/><Relationship Id="rId6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4" Type="http://schemas.openxmlformats.org/officeDocument/2006/relationships/image" Target="../media/image1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4" Type="http://schemas.openxmlformats.org/officeDocument/2006/relationships/image" Target="../media/image8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9.png"/><Relationship Id="rId5" Type="http://schemas.microsoft.com/office/2007/relationships/hdphoto" Target="../media/hdphoto32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8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8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8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8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8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9582" y="634931"/>
            <a:ext cx="766483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MODERN BATCH PROCESSING</a:t>
            </a:r>
            <a:endParaRPr lang="en-US" sz="5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7" name="Picture 6" descr="noun_663529_cc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31" b="31643"/>
          <a:stretch/>
        </p:blipFill>
        <p:spPr>
          <a:xfrm>
            <a:off x="2000250" y="1810057"/>
            <a:ext cx="5143500" cy="251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17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34" y="543334"/>
            <a:ext cx="4475401" cy="4475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54168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CLOUD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TASK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97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20" y="564500"/>
            <a:ext cx="4600615" cy="46006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702493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CLOUD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DATA FLOW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92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0495" y="-161104"/>
            <a:ext cx="9564991" cy="54657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4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8800" y="0"/>
            <a:ext cx="10287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721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720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96262" y="312732"/>
            <a:ext cx="8823772" cy="4830768"/>
            <a:chOff x="392524" y="312732"/>
            <a:chExt cx="8823772" cy="483076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193618">
              <a:off x="392524" y="312732"/>
              <a:ext cx="5092677" cy="4830768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5222674" y="966627"/>
              <a:ext cx="3993622" cy="997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 smtClean="0">
                  <a:latin typeface="Helvetica Neue Bold Condensed"/>
                  <a:cs typeface="Helvetica Neue Bold Condensed"/>
                </a:rPr>
                <a:t>BATCH PROCESSING </a:t>
              </a:r>
            </a:p>
            <a:p>
              <a:pPr>
                <a:lnSpc>
                  <a:spcPct val="80000"/>
                </a:lnSpc>
              </a:pPr>
              <a:r>
                <a:rPr lang="en-US" sz="3600" dirty="0" smtClean="0">
                  <a:latin typeface="Helvetica Neue Bold Condensed"/>
                  <a:cs typeface="Helvetica Neue Bold Condensed"/>
                </a:rPr>
                <a:t>IS </a:t>
              </a:r>
              <a:r>
                <a:rPr lang="en-US" sz="3600" dirty="0" smtClean="0">
                  <a:solidFill>
                    <a:srgbClr val="800000"/>
                  </a:solidFill>
                  <a:latin typeface="Helvetica Neue Bold Condensed"/>
                  <a:cs typeface="Helvetica Neue Bold Condensed"/>
                </a:rPr>
                <a:t>STILL RELEVANT</a:t>
              </a:r>
              <a:endPara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82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_15641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38" y="992418"/>
            <a:ext cx="7973525" cy="415108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81290" y="451535"/>
            <a:ext cx="6181420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 smtClean="0">
                <a:latin typeface="Helvetica Neue Bold Condensed"/>
                <a:cs typeface="Helvetica Neue Bold Condensed"/>
              </a:rPr>
              <a:t>MODERN PATTERNS AND TOOLS</a:t>
            </a:r>
          </a:p>
          <a:p>
            <a:pPr algn="ctr">
              <a:lnSpc>
                <a:spcPct val="80000"/>
              </a:lnSpc>
            </a:pPr>
            <a:r>
              <a:rPr lang="en-US" sz="3600" dirty="0" smtClean="0">
                <a:latin typeface="Helvetica Neue Bold Condensed"/>
                <a:cs typeface="Helvetica Neue Bold Condensed"/>
              </a:rPr>
              <a:t>MAKE BATCH A </a:t>
            </a: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POWERHOUSE</a:t>
            </a:r>
            <a:endParaRPr lang="en-US" sz="36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397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948714" y="2738019"/>
            <a:ext cx="4516987" cy="743749"/>
            <a:chOff x="2142051" y="2915297"/>
            <a:chExt cx="4516987" cy="743749"/>
          </a:xfrm>
        </p:grpSpPr>
        <p:pic>
          <p:nvPicPr>
            <p:cNvPr id="18" name="Picture 17" descr="filled-box3.png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051" y="2915297"/>
              <a:ext cx="4516987" cy="743749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2551320" y="2964006"/>
              <a:ext cx="36984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Import Process</a:t>
              </a:r>
              <a:endParaRPr lang="en-US" sz="36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114437" y="363405"/>
            <a:ext cx="3989384" cy="2006637"/>
            <a:chOff x="-33406" y="-101813"/>
            <a:chExt cx="3989384" cy="2006637"/>
          </a:xfrm>
        </p:grpSpPr>
        <p:pic>
          <p:nvPicPr>
            <p:cNvPr id="24" name="Picture 23" descr="noun_698165_cc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057" b="31644"/>
            <a:stretch/>
          </p:blipFill>
          <p:spPr>
            <a:xfrm>
              <a:off x="-33406" y="-101813"/>
              <a:ext cx="3989384" cy="2006637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573489" y="720393"/>
              <a:ext cx="27755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Amazon S3</a:t>
              </a:r>
              <a:endParaRPr lang="en-US" sz="36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pic>
        <p:nvPicPr>
          <p:cNvPr id="25" name="Picture 24" descr="noun_727288_cc.png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6743332" y="2369383"/>
            <a:ext cx="1623462" cy="1411836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endCxn id="18" idx="0"/>
          </p:cNvCxnSpPr>
          <p:nvPr/>
        </p:nvCxnSpPr>
        <p:spPr>
          <a:xfrm>
            <a:off x="3207208" y="2189127"/>
            <a:ext cx="0" cy="54889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103821" y="3146277"/>
            <a:ext cx="1891019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263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3" y="564501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393694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BATCH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01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8686" y="492790"/>
            <a:ext cx="4539299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latin typeface="Helvetica Neue Bold Condensed"/>
                <a:cs typeface="Helvetica Neue Bold Condensed"/>
              </a:rPr>
              <a:t>PROVIDES BASIC 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BATCH</a:t>
            </a: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FUNCTIONALITY</a:t>
            </a:r>
            <a:endParaRPr lang="en-US" sz="36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959" y="1644246"/>
            <a:ext cx="6945080" cy="27667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00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un_61233_c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2416">
            <a:off x="-1612959" y="1891603"/>
            <a:ext cx="51435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76544" y="255872"/>
            <a:ext cx="43123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atin typeface="Helvetica Neue Bold Condensed"/>
                <a:cs typeface="Helvetica Neue Bold Condensed"/>
              </a:rPr>
              <a:t>MICHAEL MINELLA</a:t>
            </a:r>
            <a:endParaRPr lang="en-US" sz="4200" dirty="0">
              <a:latin typeface="Helvetica Neue Bold Condensed"/>
              <a:cs typeface="Helvetica Neue Bold Condense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5494" y="1202545"/>
            <a:ext cx="6363770" cy="3656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Lead –</a:t>
            </a: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      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Spring Batch &amp; 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latin typeface="Helvetica Neue Bold Condensed"/>
                <a:cs typeface="Helvetica Neue Bold Condensed"/>
              </a:rPr>
              <a:t>	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		      Spring Cloud Task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JSR-352 -  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Expert Group Member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Author –    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Pro Spring Batch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Speaker -  </a:t>
            </a:r>
            <a:r>
              <a:rPr lang="en-US" sz="3600" dirty="0" err="1" smtClean="0">
                <a:latin typeface="Helvetica Neue Bold Condensed"/>
                <a:cs typeface="Helvetica Neue Bold Condensed"/>
              </a:rPr>
              <a:t>JavaOne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 </a:t>
            </a:r>
            <a:r>
              <a:rPr lang="en-US" sz="3600" dirty="0" err="1" smtClean="0">
                <a:latin typeface="Helvetica Neue Bold Condensed"/>
                <a:cs typeface="Helvetica Neue Bold Condensed"/>
              </a:rPr>
              <a:t>Rockstar</a:t>
            </a:r>
            <a:endParaRPr lang="en-US" sz="3600" dirty="0" smtClean="0"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Podcast -  </a:t>
            </a:r>
            <a:r>
              <a:rPr lang="en-US" sz="3600" dirty="0" err="1" smtClean="0">
                <a:latin typeface="Helvetica Neue Bold Condensed"/>
                <a:cs typeface="Helvetica Neue Bold Condensed"/>
              </a:rPr>
              <a:t>OffHeap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 Curmudgeon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Twitter -    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@</a:t>
            </a:r>
            <a:r>
              <a:rPr lang="en-US" sz="3600" dirty="0" err="1" smtClean="0">
                <a:latin typeface="Helvetica Neue Bold Condensed"/>
                <a:cs typeface="Helvetica Neue Bold Condensed"/>
              </a:rPr>
              <a:t>michaelminella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 or 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latin typeface="Helvetica Neue Bold Condensed"/>
                <a:cs typeface="Helvetica Neue Bold Condensed"/>
              </a:rPr>
              <a:t> 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                 @</a:t>
            </a:r>
            <a:r>
              <a:rPr lang="en-US" sz="3600" dirty="0" err="1" smtClean="0">
                <a:latin typeface="Helvetica Neue Bold Condensed"/>
                <a:cs typeface="Helvetica Neue Bold Condensed"/>
              </a:rPr>
              <a:t>OffHeap</a:t>
            </a:r>
            <a:endParaRPr lang="en-US" sz="3600" dirty="0">
              <a:latin typeface="Helvetica Neue Bold Condensed"/>
              <a:cs typeface="Helvetica Neue Bold Condense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58871" y="947675"/>
            <a:ext cx="8626259" cy="2843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70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3" y="564501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532191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BATCH 3.0.7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748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3" y="564501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486025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BATCH 4.0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alphaModFix/>
          </a:blip>
          <a:srcRect l="15468" r="18411"/>
          <a:stretch/>
        </p:blipFill>
        <p:spPr>
          <a:xfrm rot="645490">
            <a:off x="6321896" y="324317"/>
            <a:ext cx="2379004" cy="202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77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58668" y="2312324"/>
            <a:ext cx="2983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major version since 2014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9598" y="0"/>
            <a:ext cx="982408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4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pring-boot-1200x120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3" y="493637"/>
            <a:ext cx="3985235" cy="39852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362789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BOOT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100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09" y="847194"/>
            <a:ext cx="4505629" cy="36045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04858" y="189534"/>
            <a:ext cx="2185171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0" dirty="0" smtClean="0">
                <a:latin typeface="Helvetica Neue Black Condensed"/>
                <a:cs typeface="Helvetica Neue Black Condensed"/>
              </a:rPr>
              <a:t>8</a:t>
            </a:r>
            <a:endParaRPr lang="en-US" sz="30000" dirty="0">
              <a:latin typeface="Helvetica Neue Black Condensed"/>
              <a:cs typeface="Helvetica Neue Black Condense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111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660400"/>
            <a:ext cx="5080000" cy="381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15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ring-framework-1200x120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24" y="564500"/>
            <a:ext cx="3752411" cy="37524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604967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FRAMEWORK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5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37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49918" y="2784548"/>
            <a:ext cx="4523143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latin typeface="Helvetica Neue Bold Condensed"/>
                <a:cs typeface="Helvetica Neue Bold Condensed"/>
              </a:rPr>
              <a:t>ADDING </a:t>
            </a:r>
            <a:r>
              <a:rPr lang="en-US" sz="3600" dirty="0" smtClean="0">
                <a:solidFill>
                  <a:srgbClr val="F4A916"/>
                </a:solidFill>
                <a:latin typeface="Helvetica Neue Bold Condensed"/>
                <a:cs typeface="Helvetica Neue Bold Condensed"/>
              </a:rPr>
              <a:t>BUILDERS 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FOR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latin typeface="Helvetica Neue Bold Condensed"/>
                <a:cs typeface="Helvetica Neue Bold Condensed"/>
              </a:rPr>
              <a:t>CONFIGURATION EASE</a:t>
            </a:r>
            <a:endParaRPr lang="en-US" sz="36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6" name="Picture 5" descr="noun_738597_cc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32"/>
          <a:stretch/>
        </p:blipFill>
        <p:spPr>
          <a:xfrm>
            <a:off x="0" y="0"/>
            <a:ext cx="5878788" cy="497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98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948714" y="2738019"/>
            <a:ext cx="4516987" cy="743749"/>
            <a:chOff x="2142051" y="2915297"/>
            <a:chExt cx="4516987" cy="743749"/>
          </a:xfrm>
        </p:grpSpPr>
        <p:pic>
          <p:nvPicPr>
            <p:cNvPr id="18" name="Picture 17" descr="filled-box3.png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051" y="2915297"/>
              <a:ext cx="4516987" cy="743749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2551320" y="2964006"/>
              <a:ext cx="36984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Import Process</a:t>
              </a:r>
              <a:endParaRPr lang="en-US" sz="36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114437" y="363405"/>
            <a:ext cx="3989384" cy="2006637"/>
            <a:chOff x="-33406" y="-101813"/>
            <a:chExt cx="3989384" cy="2006637"/>
          </a:xfrm>
        </p:grpSpPr>
        <p:pic>
          <p:nvPicPr>
            <p:cNvPr id="24" name="Picture 23" descr="noun_698165_cc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057" b="31644"/>
            <a:stretch/>
          </p:blipFill>
          <p:spPr>
            <a:xfrm>
              <a:off x="-33406" y="-101813"/>
              <a:ext cx="3989384" cy="2006637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573489" y="720393"/>
              <a:ext cx="27755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Amazon S3</a:t>
              </a:r>
              <a:endParaRPr lang="en-US" sz="36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pic>
        <p:nvPicPr>
          <p:cNvPr id="25" name="Picture 24" descr="noun_727288_cc.png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6743332" y="2369383"/>
            <a:ext cx="1623462" cy="1411836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endCxn id="18" idx="0"/>
          </p:cNvCxnSpPr>
          <p:nvPr/>
        </p:nvCxnSpPr>
        <p:spPr>
          <a:xfrm>
            <a:off x="3207208" y="2189127"/>
            <a:ext cx="0" cy="54889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103821" y="3146277"/>
            <a:ext cx="1891019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64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3" y="564501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486025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BATCH 4.0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alphaModFix/>
          </a:blip>
          <a:srcRect l="15468" r="18411"/>
          <a:stretch/>
        </p:blipFill>
        <p:spPr>
          <a:xfrm rot="645490">
            <a:off x="6321896" y="324317"/>
            <a:ext cx="2379004" cy="202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299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ffHeapLogoBi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71" b="13746"/>
          <a:stretch/>
        </p:blipFill>
        <p:spPr>
          <a:xfrm>
            <a:off x="1185083" y="836243"/>
            <a:ext cx="6773834" cy="347101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59532" y="-89299"/>
            <a:ext cx="2909233" cy="2878711"/>
            <a:chOff x="4885848" y="79379"/>
            <a:chExt cx="3448301" cy="3197724"/>
          </a:xfrm>
        </p:grpSpPr>
        <p:sp>
          <p:nvSpPr>
            <p:cNvPr id="2" name="Explosion 2 1"/>
            <p:cNvSpPr/>
            <p:nvPr/>
          </p:nvSpPr>
          <p:spPr>
            <a:xfrm>
              <a:off x="4885848" y="79379"/>
              <a:ext cx="3448301" cy="3197724"/>
            </a:xfrm>
            <a:prstGeom prst="irregularSeal2">
              <a:avLst/>
            </a:prstGeom>
            <a:solidFill>
              <a:srgbClr val="FF0000"/>
            </a:solidFill>
            <a:ln w="762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 rot="19270862">
              <a:off x="5262034" y="1244564"/>
              <a:ext cx="2480653" cy="9401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3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Featuring</a:t>
              </a:r>
            </a:p>
            <a:p>
              <a:pPr algn="ctr">
                <a:lnSpc>
                  <a:spcPct val="80000"/>
                </a:lnSpc>
              </a:pPr>
              <a:r>
                <a:rPr lang="en-US" sz="3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Ted </a:t>
              </a:r>
              <a:r>
                <a:rPr lang="en-US" sz="3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Neward</a:t>
              </a:r>
              <a:r>
                <a:rPr lang="en-US" sz="3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!</a:t>
              </a:r>
              <a:endParaRPr lang="en-US" sz="3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460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348150" y="2210174"/>
            <a:ext cx="2308279" cy="889872"/>
            <a:chOff x="2454092" y="906547"/>
            <a:chExt cx="2308279" cy="889872"/>
          </a:xfrm>
        </p:grpSpPr>
        <p:pic>
          <p:nvPicPr>
            <p:cNvPr id="37" name="Picture 36" descr="filled-box9.png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4092" y="906547"/>
              <a:ext cx="2308279" cy="889872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3163238" y="1112956"/>
              <a:ext cx="88998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load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519628" y="2213371"/>
            <a:ext cx="5965323" cy="883478"/>
            <a:chOff x="2907670" y="3732696"/>
            <a:chExt cx="5965323" cy="883478"/>
          </a:xfrm>
        </p:grpSpPr>
        <p:pic>
          <p:nvPicPr>
            <p:cNvPr id="15" name="Picture 14" descr="filled-box10.png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907670" y="3732696"/>
              <a:ext cx="5965323" cy="88347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5201681" y="3935907"/>
              <a:ext cx="208262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S3JDBC Job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7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52" name="Group 51"/>
          <p:cNvGrpSpPr/>
          <p:nvPr/>
        </p:nvGrpSpPr>
        <p:grpSpPr>
          <a:xfrm>
            <a:off x="287346" y="1254073"/>
            <a:ext cx="8429886" cy="2635355"/>
            <a:chOff x="287346" y="1901374"/>
            <a:chExt cx="8429886" cy="2635355"/>
          </a:xfrm>
        </p:grpSpPr>
        <p:grpSp>
          <p:nvGrpSpPr>
            <p:cNvPr id="40" name="Group 39"/>
            <p:cNvGrpSpPr/>
            <p:nvPr/>
          </p:nvGrpSpPr>
          <p:grpSpPr>
            <a:xfrm>
              <a:off x="287346" y="1901374"/>
              <a:ext cx="8429886" cy="1507472"/>
              <a:chOff x="287346" y="937369"/>
              <a:chExt cx="8429886" cy="1507472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287346" y="937369"/>
                <a:ext cx="3839661" cy="758920"/>
                <a:chOff x="2347139" y="2298173"/>
                <a:chExt cx="3839661" cy="758920"/>
              </a:xfrm>
            </p:grpSpPr>
            <p:pic>
              <p:nvPicPr>
                <p:cNvPr id="26" name="Picture 25" descr="filled-box10.png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47139" y="2298173"/>
                  <a:ext cx="3839661" cy="758920"/>
                </a:xfrm>
                <a:prstGeom prst="rect">
                  <a:avLst/>
                </a:prstGeom>
              </p:spPr>
            </p:pic>
            <p:sp>
              <p:nvSpPr>
                <p:cNvPr id="29" name="TextBox 28"/>
                <p:cNvSpPr txBox="1"/>
                <p:nvPr/>
              </p:nvSpPr>
              <p:spPr>
                <a:xfrm>
                  <a:off x="2579096" y="2455367"/>
                  <a:ext cx="3249608" cy="4129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en-US" sz="2500" dirty="0" err="1" smtClean="0">
                      <a:solidFill>
                        <a:schemeClr val="bg1"/>
                      </a:solidFill>
                      <a:latin typeface="FFF Tusj Bold"/>
                      <a:cs typeface="FFF Tusj Bold"/>
                    </a:rPr>
                    <a:t>FlatFileItemReader</a:t>
                  </a:r>
                  <a:endParaRPr lang="en-US" sz="2500" dirty="0">
                    <a:solidFill>
                      <a:schemeClr val="bg1"/>
                    </a:solidFill>
                    <a:latin typeface="FFF Tusj Bold"/>
                    <a:cs typeface="FFF Tusj Bold"/>
                  </a:endParaRPr>
                </a:p>
              </p:txBody>
            </p:sp>
          </p:grpSp>
          <p:grpSp>
            <p:nvGrpSpPr>
              <p:cNvPr id="4" name="Group 3"/>
              <p:cNvGrpSpPr/>
              <p:nvPr/>
            </p:nvGrpSpPr>
            <p:grpSpPr>
              <a:xfrm>
                <a:off x="1605843" y="1696289"/>
                <a:ext cx="5203240" cy="748552"/>
                <a:chOff x="2351421" y="1096738"/>
                <a:chExt cx="5203240" cy="748552"/>
              </a:xfrm>
            </p:grpSpPr>
            <p:pic>
              <p:nvPicPr>
                <p:cNvPr id="22" name="Picture 21" descr="filled-box10.png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2351421" y="1096738"/>
                  <a:ext cx="5203240" cy="748552"/>
                </a:xfrm>
                <a:prstGeom prst="rect">
                  <a:avLst/>
                </a:prstGeom>
              </p:spPr>
            </p:pic>
            <p:sp>
              <p:nvSpPr>
                <p:cNvPr id="23" name="TextBox 22"/>
                <p:cNvSpPr txBox="1"/>
                <p:nvPr/>
              </p:nvSpPr>
              <p:spPr>
                <a:xfrm>
                  <a:off x="2797864" y="1275162"/>
                  <a:ext cx="4429418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500" dirty="0" err="1" smtClean="0">
                      <a:solidFill>
                        <a:schemeClr val="bg1"/>
                      </a:solidFill>
                      <a:latin typeface="FFF Tusj Bold"/>
                      <a:cs typeface="FFF Tusj Bold"/>
                    </a:rPr>
                    <a:t>EnrichmentItemProcessor</a:t>
                  </a:r>
                  <a:endParaRPr lang="en-US" sz="2500" dirty="0">
                    <a:solidFill>
                      <a:schemeClr val="bg1"/>
                    </a:solidFill>
                    <a:latin typeface="FFF Tusj Bold"/>
                    <a:cs typeface="FFF Tusj Bold"/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4490629" y="1026663"/>
                <a:ext cx="4226603" cy="580332"/>
                <a:chOff x="4302222" y="1313957"/>
                <a:chExt cx="4226603" cy="580332"/>
              </a:xfrm>
            </p:grpSpPr>
            <p:pic>
              <p:nvPicPr>
                <p:cNvPr id="35" name="Picture 34" descr="filled-box3.png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02222" y="1313957"/>
                  <a:ext cx="4226603" cy="580332"/>
                </a:xfrm>
                <a:prstGeom prst="rect">
                  <a:avLst/>
                </a:prstGeom>
              </p:spPr>
            </p:pic>
            <p:sp>
              <p:nvSpPr>
                <p:cNvPr id="36" name="TextBox 35"/>
                <p:cNvSpPr txBox="1"/>
                <p:nvPr/>
              </p:nvSpPr>
              <p:spPr>
                <a:xfrm>
                  <a:off x="4480946" y="1315948"/>
                  <a:ext cx="3647152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500" dirty="0" err="1" smtClean="0">
                      <a:solidFill>
                        <a:schemeClr val="bg1"/>
                      </a:solidFill>
                      <a:latin typeface="FFF Tusj Bold"/>
                      <a:cs typeface="FFF Tusj Bold"/>
                    </a:rPr>
                    <a:t>JdbcBatchItemWriter</a:t>
                  </a:r>
                  <a:endParaRPr lang="en-US" sz="2500" dirty="0">
                    <a:solidFill>
                      <a:schemeClr val="bg1"/>
                    </a:solidFill>
                    <a:latin typeface="FFF Tusj Bold"/>
                    <a:cs typeface="FFF Tusj Bold"/>
                  </a:endParaRPr>
                </a:p>
              </p:txBody>
            </p:sp>
          </p:grpSp>
          <p:cxnSp>
            <p:nvCxnSpPr>
              <p:cNvPr id="8" name="Elbow Connector 7"/>
              <p:cNvCxnSpPr/>
              <p:nvPr/>
            </p:nvCxnSpPr>
            <p:spPr>
              <a:xfrm>
                <a:off x="1190593" y="1606995"/>
                <a:ext cx="802161" cy="496544"/>
              </a:xfrm>
              <a:prstGeom prst="bentConnector3">
                <a:avLst>
                  <a:gd name="adj1" fmla="val 526"/>
                </a:avLst>
              </a:prstGeom>
              <a:ln>
                <a:solidFill>
                  <a:schemeClr val="bg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Elbow Connector 10"/>
              <p:cNvCxnSpPr/>
              <p:nvPr/>
            </p:nvCxnSpPr>
            <p:spPr>
              <a:xfrm rot="5400000" flipH="1" flipV="1">
                <a:off x="6548028" y="1617148"/>
                <a:ext cx="496544" cy="476238"/>
              </a:xfrm>
              <a:prstGeom prst="bentConnector3">
                <a:avLst>
                  <a:gd name="adj1" fmla="val -3954"/>
                </a:avLst>
              </a:prstGeom>
              <a:ln>
                <a:solidFill>
                  <a:srgbClr val="FFFFF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3076635" y="3653251"/>
              <a:ext cx="2901290" cy="883478"/>
              <a:chOff x="3458530" y="3732696"/>
              <a:chExt cx="5965323" cy="883478"/>
            </a:xfrm>
          </p:grpSpPr>
          <p:pic>
            <p:nvPicPr>
              <p:cNvPr id="45" name="Picture 44" descr="filled-box10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3458530" y="3732696"/>
                <a:ext cx="5965323" cy="883478"/>
              </a:xfrm>
              <a:prstGeom prst="rect">
                <a:avLst/>
              </a:prstGeom>
            </p:spPr>
          </p:pic>
          <p:sp>
            <p:nvSpPr>
              <p:cNvPr id="46" name="TextBox 45"/>
              <p:cNvSpPr txBox="1"/>
              <p:nvPr/>
            </p:nvSpPr>
            <p:spPr>
              <a:xfrm>
                <a:off x="4054674" y="3935907"/>
                <a:ext cx="4773032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REST Service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cxnSp>
          <p:nvCxnSpPr>
            <p:cNvPr id="50" name="Straight Arrow Connector 49"/>
            <p:cNvCxnSpPr>
              <a:stCxn id="45" idx="2"/>
            </p:cNvCxnSpPr>
            <p:nvPr/>
          </p:nvCxnSpPr>
          <p:spPr>
            <a:xfrm flipV="1">
              <a:off x="4527280" y="3315772"/>
              <a:ext cx="0" cy="337479"/>
            </a:xfrm>
            <a:prstGeom prst="straightConnector1">
              <a:avLst/>
            </a:prstGeom>
            <a:ln>
              <a:solidFill>
                <a:srgbClr val="FFFFFF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3566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2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2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51395" y="1954703"/>
            <a:ext cx="2757031" cy="1561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SHOW ME THE</a:t>
            </a:r>
          </a:p>
          <a:p>
            <a:pPr algn="ctr">
              <a:lnSpc>
                <a:spcPct val="80000"/>
              </a:lnSpc>
            </a:pPr>
            <a:r>
              <a:rPr lang="en-US" sz="8000" dirty="0" smtClean="0">
                <a:solidFill>
                  <a:srgbClr val="5DA82B"/>
                </a:solidFill>
                <a:latin typeface="Helvetica Neue Bold Condensed"/>
                <a:cs typeface="Helvetica Neue Bold Condensed"/>
              </a:rPr>
              <a:t>CODE!</a:t>
            </a:r>
            <a:endParaRPr lang="en-US" sz="8000" dirty="0">
              <a:solidFill>
                <a:srgbClr val="5DA82B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95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2536" y="1520180"/>
            <a:ext cx="4004133" cy="2103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8000" spc="600" dirty="0" smtClean="0">
                <a:solidFill>
                  <a:srgbClr val="254061"/>
                </a:solidFill>
                <a:latin typeface="Helvetica Neue Bold Condensed"/>
                <a:cs typeface="Helvetica Neue Bold Condensed"/>
              </a:rPr>
              <a:t>CIRCUIT</a:t>
            </a:r>
          </a:p>
          <a:p>
            <a:pPr>
              <a:lnSpc>
                <a:spcPct val="80000"/>
              </a:lnSpc>
            </a:pPr>
            <a:r>
              <a:rPr lang="en-US" sz="8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BREAKER</a:t>
            </a:r>
            <a:endParaRPr lang="en-US" sz="8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25231" y="1368808"/>
            <a:ext cx="3726628" cy="2208719"/>
            <a:chOff x="625231" y="1368808"/>
            <a:chExt cx="3726628" cy="2208719"/>
          </a:xfrm>
        </p:grpSpPr>
        <p:grpSp>
          <p:nvGrpSpPr>
            <p:cNvPr id="7" name="Group 6"/>
            <p:cNvGrpSpPr/>
            <p:nvPr/>
          </p:nvGrpSpPr>
          <p:grpSpPr>
            <a:xfrm>
              <a:off x="1391243" y="1368808"/>
              <a:ext cx="2194604" cy="2208719"/>
              <a:chOff x="2954320" y="1245140"/>
              <a:chExt cx="2194604" cy="2208719"/>
            </a:xfrm>
          </p:grpSpPr>
          <p:sp>
            <p:nvSpPr>
              <p:cNvPr id="3" name="Isosceles Triangle 2"/>
              <p:cNvSpPr/>
              <p:nvPr/>
            </p:nvSpPr>
            <p:spPr>
              <a:xfrm rot="16200000">
                <a:off x="3095974" y="1426308"/>
                <a:ext cx="1925411" cy="1846385"/>
              </a:xfrm>
              <a:prstGeom prst="triangle">
                <a:avLst/>
              </a:prstGeom>
              <a:noFill/>
              <a:ln w="762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/>
              <p:cNvSpPr/>
              <p:nvPr/>
            </p:nvSpPr>
            <p:spPr>
              <a:xfrm>
                <a:off x="2954320" y="2189861"/>
                <a:ext cx="283307" cy="283307"/>
              </a:xfrm>
              <a:prstGeom prst="ellipse">
                <a:avLst/>
              </a:prstGeom>
              <a:solidFill>
                <a:schemeClr val="bg1"/>
              </a:solidFill>
              <a:ln w="7620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4865617" y="1245140"/>
                <a:ext cx="283307" cy="283307"/>
              </a:xfrm>
              <a:prstGeom prst="ellipse">
                <a:avLst/>
              </a:prstGeom>
              <a:solidFill>
                <a:schemeClr val="bg1"/>
              </a:solidFill>
              <a:ln w="7620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4840218" y="3170552"/>
                <a:ext cx="283307" cy="283307"/>
              </a:xfrm>
              <a:prstGeom prst="ellipse">
                <a:avLst/>
              </a:prstGeom>
              <a:solidFill>
                <a:schemeClr val="bg1"/>
              </a:solidFill>
              <a:ln w="7620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" name="Straight Connector 8"/>
            <p:cNvCxnSpPr>
              <a:stCxn id="4" idx="2"/>
            </p:cNvCxnSpPr>
            <p:nvPr/>
          </p:nvCxnSpPr>
          <p:spPr>
            <a:xfrm flipH="1">
              <a:off x="625231" y="2455183"/>
              <a:ext cx="766012" cy="6663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3585847" y="1503799"/>
              <a:ext cx="766012" cy="6663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560448" y="3415534"/>
              <a:ext cx="766012" cy="6663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22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51395" y="1954703"/>
            <a:ext cx="2757031" cy="1561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SHOW ME THE</a:t>
            </a:r>
          </a:p>
          <a:p>
            <a:pPr algn="ctr">
              <a:lnSpc>
                <a:spcPct val="80000"/>
              </a:lnSpc>
            </a:pPr>
            <a:r>
              <a:rPr lang="en-US" sz="8000" dirty="0" smtClean="0">
                <a:solidFill>
                  <a:srgbClr val="5DA82B"/>
                </a:solidFill>
                <a:latin typeface="Helvetica Neue Bold Condensed"/>
                <a:cs typeface="Helvetica Neue Bold Condensed"/>
              </a:rPr>
              <a:t>CODE!</a:t>
            </a:r>
            <a:endParaRPr lang="en-US" sz="8000" dirty="0">
              <a:solidFill>
                <a:srgbClr val="5DA82B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577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58668" y="2482906"/>
            <a:ext cx="306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do we configure the app?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7921" y="-1441902"/>
            <a:ext cx="9740200" cy="79783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7558" y="464361"/>
            <a:ext cx="4686103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HOW DO WE </a:t>
            </a:r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Helvetica Neue Bold Condensed"/>
                <a:cs typeface="Helvetica Neue Bold Condensed"/>
              </a:rPr>
              <a:t>CONFIGURE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OUR APP?</a:t>
            </a:r>
            <a:endParaRPr lang="en-US" sz="36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51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7-02-21 at 1.29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933">
            <a:off x="-170464" y="373090"/>
            <a:ext cx="5885497" cy="43109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62526" y="656818"/>
            <a:ext cx="3693322" cy="12408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 smtClean="0">
                <a:latin typeface="Helvetica Neue Bold Condensed"/>
                <a:cs typeface="Helvetica Neue Bold Condensed"/>
              </a:rPr>
              <a:t>CODE AND CONFIG</a:t>
            </a:r>
          </a:p>
          <a:p>
            <a:pPr algn="r">
              <a:lnSpc>
                <a:spcPct val="80000"/>
              </a:lnSpc>
            </a:pPr>
            <a:r>
              <a:rPr lang="en-US" sz="53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SEPARATION</a:t>
            </a:r>
            <a:endParaRPr lang="en-US" sz="53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27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F3D19"/>
            </a:gs>
            <a:gs pos="100000">
              <a:srgbClr val="752D1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60030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089"/>
          <a:stretch/>
        </p:blipFill>
        <p:spPr>
          <a:xfrm>
            <a:off x="-429699" y="734"/>
            <a:ext cx="6201864" cy="51420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87402" y="1911225"/>
            <a:ext cx="3961637" cy="1474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500" spc="600" dirty="0" smtClean="0">
                <a:solidFill>
                  <a:srgbClr val="752D12"/>
                </a:solidFill>
                <a:latin typeface="Helvetica Neue Bold Condensed"/>
                <a:cs typeface="Helvetica Neue Bold Condensed"/>
              </a:rPr>
              <a:t>MULTIPLE</a:t>
            </a:r>
          </a:p>
          <a:p>
            <a:pPr>
              <a:lnSpc>
                <a:spcPct val="80000"/>
              </a:lnSpc>
            </a:pPr>
            <a:r>
              <a:rPr lang="en-US" sz="55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APPROACHES</a:t>
            </a:r>
            <a:endParaRPr lang="en-US" sz="55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674565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34" y="543334"/>
            <a:ext cx="4475401" cy="4475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815214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CLOUD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CONFIG SERVER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2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34" y="543334"/>
            <a:ext cx="4475401" cy="4475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828944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CLOUD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EUREKA SERVER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166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948714" y="2544099"/>
            <a:ext cx="4516987" cy="743749"/>
            <a:chOff x="2142051" y="2915297"/>
            <a:chExt cx="4516987" cy="743749"/>
          </a:xfrm>
        </p:grpSpPr>
        <p:pic>
          <p:nvPicPr>
            <p:cNvPr id="18" name="Picture 17" descr="filled-box3.png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051" y="2915297"/>
              <a:ext cx="4516987" cy="743749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2551320" y="2964006"/>
              <a:ext cx="36984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Import Process</a:t>
              </a:r>
              <a:endParaRPr lang="en-US" sz="36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114437" y="169485"/>
            <a:ext cx="3989384" cy="2006637"/>
            <a:chOff x="-33406" y="-101813"/>
            <a:chExt cx="3989384" cy="2006637"/>
          </a:xfrm>
        </p:grpSpPr>
        <p:pic>
          <p:nvPicPr>
            <p:cNvPr id="24" name="Picture 23" descr="noun_698165_cc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057" b="31644"/>
            <a:stretch/>
          </p:blipFill>
          <p:spPr>
            <a:xfrm>
              <a:off x="-33406" y="-101813"/>
              <a:ext cx="3989384" cy="2006637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573489" y="720393"/>
              <a:ext cx="27755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Amazon S3</a:t>
              </a:r>
              <a:endParaRPr lang="en-US" sz="36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pic>
        <p:nvPicPr>
          <p:cNvPr id="25" name="Picture 24" descr="noun_727288_cc.png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6743332" y="2175463"/>
            <a:ext cx="1623462" cy="1411836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endCxn id="18" idx="0"/>
          </p:cNvCxnSpPr>
          <p:nvPr/>
        </p:nvCxnSpPr>
        <p:spPr>
          <a:xfrm>
            <a:off x="3207208" y="1995207"/>
            <a:ext cx="0" cy="54889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103821" y="2952357"/>
            <a:ext cx="1891019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742332" y="3781219"/>
            <a:ext cx="2841338" cy="1095373"/>
            <a:chOff x="3138276" y="1082260"/>
            <a:chExt cx="2841338" cy="1095373"/>
          </a:xfrm>
        </p:grpSpPr>
        <p:pic>
          <p:nvPicPr>
            <p:cNvPr id="32" name="Picture 31" descr="filled-box9.png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8276" y="1082260"/>
              <a:ext cx="2841338" cy="1095373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3436455" y="1177814"/>
              <a:ext cx="226215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Spring Cloud</a:t>
              </a:r>
            </a:p>
            <a:p>
              <a:pPr algn="ctr"/>
              <a:r>
                <a:rPr lang="en-US" sz="2500" dirty="0" err="1" smtClean="0">
                  <a:solidFill>
                    <a:schemeClr val="bg1"/>
                  </a:solidFill>
                  <a:latin typeface="FFF Tusj Bold"/>
                  <a:cs typeface="FFF Tusj Bold"/>
                </a:rPr>
                <a:t>Config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500846" y="3785787"/>
            <a:ext cx="2493923" cy="1017104"/>
            <a:chOff x="5227115" y="1313957"/>
            <a:chExt cx="2493923" cy="1017104"/>
          </a:xfrm>
        </p:grpSpPr>
        <p:pic>
          <p:nvPicPr>
            <p:cNvPr id="29" name="Picture 28" descr="filled-box3.png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7115" y="1313957"/>
              <a:ext cx="2493923" cy="1017104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5292504" y="1315948"/>
              <a:ext cx="226215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Spring Cloud</a:t>
              </a:r>
            </a:p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Eureka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cxnSp>
        <p:nvCxnSpPr>
          <p:cNvPr id="6" name="Straight Arrow Connector 5"/>
          <p:cNvCxnSpPr>
            <a:stCxn id="32" idx="0"/>
          </p:cNvCxnSpPr>
          <p:nvPr/>
        </p:nvCxnSpPr>
        <p:spPr>
          <a:xfrm flipH="1" flipV="1">
            <a:off x="2161794" y="3239139"/>
            <a:ext cx="1207" cy="542080"/>
          </a:xfrm>
          <a:prstGeom prst="straightConnector1">
            <a:avLst/>
          </a:prstGeom>
          <a:ln>
            <a:solidFill>
              <a:srgbClr val="FFFFFF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4640788" y="3286153"/>
            <a:ext cx="1207" cy="542080"/>
          </a:xfrm>
          <a:prstGeom prst="straightConnector1">
            <a:avLst/>
          </a:prstGeom>
          <a:ln>
            <a:solidFill>
              <a:srgbClr val="FFFFFF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6141707" y="4098056"/>
            <a:ext cx="2607530" cy="549710"/>
            <a:chOff x="5113509" y="1313957"/>
            <a:chExt cx="2607530" cy="549710"/>
          </a:xfrm>
        </p:grpSpPr>
        <p:pic>
          <p:nvPicPr>
            <p:cNvPr id="38" name="Picture 37" descr="filled-box3.png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3509" y="1313957"/>
              <a:ext cx="2607530" cy="54971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5260446" y="1315948"/>
              <a:ext cx="232627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REST Service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cxnSp>
        <p:nvCxnSpPr>
          <p:cNvPr id="8" name="Elbow Connector 7"/>
          <p:cNvCxnSpPr/>
          <p:nvPr/>
        </p:nvCxnSpPr>
        <p:spPr>
          <a:xfrm>
            <a:off x="5056431" y="3148032"/>
            <a:ext cx="1686901" cy="952015"/>
          </a:xfrm>
          <a:prstGeom prst="bentConnector3">
            <a:avLst>
              <a:gd name="adj1" fmla="val 100369"/>
            </a:avLst>
          </a:prstGeom>
          <a:ln>
            <a:solidFill>
              <a:srgbClr val="FFFFFF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8" idx="1"/>
          </p:cNvCxnSpPr>
          <p:nvPr/>
        </p:nvCxnSpPr>
        <p:spPr>
          <a:xfrm flipH="1">
            <a:off x="5759859" y="4372911"/>
            <a:ext cx="381848" cy="9293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71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063237">
            <a:off x="-123783" y="393007"/>
            <a:ext cx="4565708" cy="45657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91077" y="1995785"/>
            <a:ext cx="5043945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 smtClean="0">
                <a:latin typeface="Helvetica Neue Bold Condensed"/>
                <a:cs typeface="Helvetica Neue Bold Condensed"/>
              </a:rPr>
              <a:t>SLIDES AND CODE</a:t>
            </a:r>
          </a:p>
          <a:p>
            <a:pPr algn="r">
              <a:lnSpc>
                <a:spcPct val="80000"/>
              </a:lnSpc>
            </a:pPr>
            <a:r>
              <a:rPr lang="en-US" sz="3600" dirty="0" smtClean="0">
                <a:latin typeface="Helvetica Neue Bold Condensed"/>
                <a:cs typeface="Helvetica Neue Bold Condensed"/>
              </a:rPr>
              <a:t>WILL BE ON </a:t>
            </a:r>
            <a:r>
              <a:rPr lang="en-US" sz="3600" dirty="0" smtClean="0">
                <a:solidFill>
                  <a:srgbClr val="5DA82B"/>
                </a:solidFill>
                <a:latin typeface="Helvetica Neue Bold Condensed"/>
                <a:cs typeface="Helvetica Neue Bold Condensed"/>
              </a:rPr>
              <a:t>GITHUB 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SOON</a:t>
            </a:r>
            <a:endParaRPr lang="en-US" sz="36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86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51395" y="1954703"/>
            <a:ext cx="2757031" cy="1561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SHOW ME THE</a:t>
            </a:r>
          </a:p>
          <a:p>
            <a:pPr algn="ctr">
              <a:lnSpc>
                <a:spcPct val="80000"/>
              </a:lnSpc>
            </a:pPr>
            <a:r>
              <a:rPr lang="en-US" sz="8000" dirty="0" smtClean="0">
                <a:solidFill>
                  <a:srgbClr val="5DA82B"/>
                </a:solidFill>
                <a:latin typeface="Helvetica Neue Bold Condensed"/>
                <a:cs typeface="Helvetica Neue Bold Condensed"/>
              </a:rPr>
              <a:t>CODE!</a:t>
            </a:r>
            <a:endParaRPr lang="en-US" sz="8000" dirty="0">
              <a:solidFill>
                <a:srgbClr val="5DA82B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8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075052" y="86245"/>
            <a:ext cx="6993897" cy="4971011"/>
            <a:chOff x="151650" y="102479"/>
            <a:chExt cx="6993897" cy="4971011"/>
          </a:xfrm>
        </p:grpSpPr>
        <p:pic>
          <p:nvPicPr>
            <p:cNvPr id="4" name="Picture 3" descr="noun_697372_cc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31" r="15491" b="27291"/>
            <a:stretch/>
          </p:blipFill>
          <p:spPr>
            <a:xfrm>
              <a:off x="2395418" y="102479"/>
              <a:ext cx="4750129" cy="4971011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151650" y="682325"/>
              <a:ext cx="4387044" cy="1349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000" spc="600" dirty="0" smtClean="0">
                  <a:latin typeface="Helvetica Neue Bold Condensed"/>
                  <a:cs typeface="Helvetica Neue Bold Condensed"/>
                </a:rPr>
                <a:t>HOW DO WE</a:t>
              </a:r>
            </a:p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rgbClr val="800000"/>
                  </a:solidFill>
                  <a:latin typeface="Helvetica Neue Bold Condensed"/>
                  <a:cs typeface="Helvetica Neue Bold Condensed"/>
                </a:rPr>
                <a:t>SCALE</a:t>
              </a:r>
              <a:r>
                <a:rPr lang="en-US" sz="5000" dirty="0">
                  <a:solidFill>
                    <a:srgbClr val="800000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5000" dirty="0" smtClean="0">
                  <a:solidFill>
                    <a:srgbClr val="800000"/>
                  </a:solidFill>
                  <a:latin typeface="Helvetica Neue Bold Condensed"/>
                  <a:cs typeface="Helvetica Neue Bold Condensed"/>
                </a:rPr>
                <a:t>THE APP</a:t>
              </a:r>
              <a:r>
                <a:rPr lang="en-US" sz="5000" dirty="0" smtClean="0">
                  <a:latin typeface="Helvetica Neue Bold Condensed"/>
                  <a:cs typeface="Helvetica Neue Bold Condensed"/>
                </a:rPr>
                <a:t>?</a:t>
              </a:r>
              <a:endParaRPr lang="en-US" sz="5000" dirty="0">
                <a:latin typeface="Helvetica Neue Bold Condensed"/>
                <a:cs typeface="Helvetica Neue Bold Condensed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37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3" y="564501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631128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SCALING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SPRING BATCH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52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37673" y="986701"/>
            <a:ext cx="6068654" cy="3170099"/>
            <a:chOff x="1313085" y="1180717"/>
            <a:chExt cx="6068654" cy="3170099"/>
          </a:xfrm>
        </p:grpSpPr>
        <p:sp>
          <p:nvSpPr>
            <p:cNvPr id="4" name="TextBox 3"/>
            <p:cNvSpPr txBox="1"/>
            <p:nvPr/>
          </p:nvSpPr>
          <p:spPr>
            <a:xfrm>
              <a:off x="2241826" y="2396435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313085" y="1180717"/>
              <a:ext cx="1415761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dirty="0">
                  <a:solidFill>
                    <a:srgbClr val="151A3C"/>
                  </a:solidFill>
                  <a:latin typeface="Helvetica Neue Bold Condensed"/>
                  <a:cs typeface="Helvetica Neue Bold Condensed"/>
                </a:rPr>
                <a:t>1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588464" y="2007393"/>
              <a:ext cx="3090817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rgbClr val="151A3C"/>
                  </a:solidFill>
                  <a:latin typeface="Helvetica Neue Bold Condensed"/>
                  <a:cs typeface="Helvetica Neue Bold Condensed"/>
                </a:rPr>
                <a:t>PARALLEL</a:t>
              </a:r>
            </a:p>
            <a:p>
              <a:pPr>
                <a:lnSpc>
                  <a:spcPct val="80000"/>
                </a:lnSpc>
              </a:pPr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STEPS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700011" y="3718891"/>
              <a:ext cx="4681728" cy="0"/>
            </a:xfrm>
            <a:prstGeom prst="line">
              <a:avLst/>
            </a:prstGeom>
            <a:ln w="101600" cmpd="sng">
              <a:solidFill>
                <a:srgbClr val="151A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397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37673" y="986701"/>
            <a:ext cx="6068654" cy="3170099"/>
            <a:chOff x="1313085" y="1180717"/>
            <a:chExt cx="6068654" cy="3170099"/>
          </a:xfrm>
        </p:grpSpPr>
        <p:sp>
          <p:nvSpPr>
            <p:cNvPr id="4" name="TextBox 3"/>
            <p:cNvSpPr txBox="1"/>
            <p:nvPr/>
          </p:nvSpPr>
          <p:spPr>
            <a:xfrm>
              <a:off x="2241826" y="2396435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313085" y="1180717"/>
              <a:ext cx="1415761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dirty="0">
                  <a:solidFill>
                    <a:srgbClr val="151A3C"/>
                  </a:solidFill>
                  <a:latin typeface="Helvetica Neue Bold Condensed"/>
                  <a:cs typeface="Helvetica Neue Bold Condensed"/>
                </a:rPr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588464" y="2007393"/>
              <a:ext cx="4444116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rgbClr val="151A3C"/>
                  </a:solidFill>
                  <a:latin typeface="Helvetica Neue Bold Condensed"/>
                  <a:cs typeface="Helvetica Neue Bold Condensed"/>
                </a:rPr>
                <a:t>MULTITHREADED</a:t>
              </a:r>
            </a:p>
            <a:p>
              <a:pPr>
                <a:lnSpc>
                  <a:spcPct val="80000"/>
                </a:lnSpc>
              </a:pPr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STEPS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700011" y="3718891"/>
              <a:ext cx="4681728" cy="0"/>
            </a:xfrm>
            <a:prstGeom prst="line">
              <a:avLst/>
            </a:prstGeom>
            <a:ln w="101600" cmpd="sng">
              <a:solidFill>
                <a:srgbClr val="151A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05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37673" y="986701"/>
            <a:ext cx="6068654" cy="3170099"/>
            <a:chOff x="1313085" y="1180717"/>
            <a:chExt cx="6068654" cy="3170099"/>
          </a:xfrm>
        </p:grpSpPr>
        <p:sp>
          <p:nvSpPr>
            <p:cNvPr id="4" name="TextBox 3"/>
            <p:cNvSpPr txBox="1"/>
            <p:nvPr/>
          </p:nvSpPr>
          <p:spPr>
            <a:xfrm>
              <a:off x="2241826" y="2396435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313085" y="1180717"/>
              <a:ext cx="1415761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dirty="0">
                  <a:solidFill>
                    <a:srgbClr val="151A3C"/>
                  </a:solidFill>
                  <a:latin typeface="Helvetica Neue Bold Condensed"/>
                  <a:cs typeface="Helvetica Neue Bold Condensed"/>
                </a:rPr>
                <a:t>3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588464" y="2253795"/>
              <a:ext cx="4470420" cy="1600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endParaRPr lang="en-US" sz="58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endParaRPr>
            </a:p>
            <a:p>
              <a:pPr>
                <a:lnSpc>
                  <a:spcPct val="80000"/>
                </a:lnSpc>
              </a:pPr>
              <a:r>
                <a:rPr lang="en-US" sz="58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PARTITIONING</a:t>
              </a:r>
              <a:endParaRPr lang="en-US" sz="58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700011" y="3718891"/>
              <a:ext cx="4681728" cy="0"/>
            </a:xfrm>
            <a:prstGeom prst="line">
              <a:avLst/>
            </a:prstGeom>
            <a:ln w="101600" cmpd="sng">
              <a:solidFill>
                <a:srgbClr val="151A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09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458665" y="986701"/>
            <a:ext cx="6226670" cy="3170099"/>
            <a:chOff x="1313085" y="1180717"/>
            <a:chExt cx="6226670" cy="3170099"/>
          </a:xfrm>
        </p:grpSpPr>
        <p:sp>
          <p:nvSpPr>
            <p:cNvPr id="9" name="TextBox 8"/>
            <p:cNvSpPr txBox="1"/>
            <p:nvPr/>
          </p:nvSpPr>
          <p:spPr>
            <a:xfrm>
              <a:off x="2241826" y="2396435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313085" y="1180717"/>
              <a:ext cx="1415761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dirty="0">
                  <a:solidFill>
                    <a:srgbClr val="151A3C"/>
                  </a:solidFill>
                  <a:latin typeface="Helvetica Neue Bold Condensed"/>
                  <a:cs typeface="Helvetica Neue Bold Condensed"/>
                </a:rPr>
                <a:t>4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88464" y="2007393"/>
              <a:ext cx="4951291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rgbClr val="151A3C"/>
                  </a:solidFill>
                  <a:latin typeface="Helvetica Neue Bold Condensed"/>
                  <a:cs typeface="Helvetica Neue Bold Condensed"/>
                </a:rPr>
                <a:t>REMOTE</a:t>
              </a:r>
            </a:p>
            <a:p>
              <a:pPr>
                <a:lnSpc>
                  <a:spcPct val="80000"/>
                </a:lnSpc>
              </a:pPr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CHUNKING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2775835" y="3718891"/>
              <a:ext cx="4681728" cy="0"/>
            </a:xfrm>
            <a:prstGeom prst="line">
              <a:avLst/>
            </a:prstGeom>
            <a:ln w="101600" cmpd="sng">
              <a:solidFill>
                <a:srgbClr val="151A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45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1841" y="780757"/>
            <a:ext cx="3398981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500" dirty="0" smtClean="0">
                <a:latin typeface="Helvetica Neue Bold Condensed"/>
                <a:cs typeface="Helvetica Neue Bold Condensed"/>
              </a:rPr>
              <a:t>WE’LL USE</a:t>
            </a:r>
          </a:p>
          <a:p>
            <a:pPr>
              <a:lnSpc>
                <a:spcPct val="80000"/>
              </a:lnSpc>
            </a:pPr>
            <a:r>
              <a:rPr lang="en-US" sz="45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PARTITIONING</a:t>
            </a:r>
            <a:endParaRPr lang="en-US" sz="45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656358" y="780757"/>
            <a:ext cx="5831285" cy="3581986"/>
            <a:chOff x="1151489" y="483512"/>
            <a:chExt cx="6708110" cy="4311497"/>
          </a:xfrm>
        </p:grpSpPr>
        <p:pic>
          <p:nvPicPr>
            <p:cNvPr id="3" name="Picture 2" descr="noun_727288_cc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036"/>
            <a:stretch/>
          </p:blipFill>
          <p:spPr>
            <a:xfrm>
              <a:off x="3057339" y="483512"/>
              <a:ext cx="2896411" cy="2518850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1151489" y="3702778"/>
              <a:ext cx="6708110" cy="1092231"/>
              <a:chOff x="1151489" y="3702778"/>
              <a:chExt cx="6708110" cy="1092231"/>
            </a:xfrm>
          </p:grpSpPr>
          <p:pic>
            <p:nvPicPr>
              <p:cNvPr id="4" name="Picture 3" descr="noun_727288_cc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036"/>
              <a:stretch/>
            </p:blipFill>
            <p:spPr>
              <a:xfrm>
                <a:off x="1151489" y="3702778"/>
                <a:ext cx="1255950" cy="1092231"/>
              </a:xfrm>
              <a:prstGeom prst="rect">
                <a:avLst/>
              </a:prstGeom>
            </p:spPr>
          </p:pic>
          <p:pic>
            <p:nvPicPr>
              <p:cNvPr id="5" name="Picture 4" descr="noun_727288_cc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036"/>
              <a:stretch/>
            </p:blipFill>
            <p:spPr>
              <a:xfrm>
                <a:off x="2968876" y="3702778"/>
                <a:ext cx="1255950" cy="1092231"/>
              </a:xfrm>
              <a:prstGeom prst="rect">
                <a:avLst/>
              </a:prstGeom>
            </p:spPr>
          </p:pic>
          <p:pic>
            <p:nvPicPr>
              <p:cNvPr id="6" name="Picture 5" descr="noun_727288_cc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036"/>
              <a:stretch/>
            </p:blipFill>
            <p:spPr>
              <a:xfrm>
                <a:off x="4786263" y="3702778"/>
                <a:ext cx="1255950" cy="1092231"/>
              </a:xfrm>
              <a:prstGeom prst="rect">
                <a:avLst/>
              </a:prstGeom>
            </p:spPr>
          </p:pic>
          <p:pic>
            <p:nvPicPr>
              <p:cNvPr id="7" name="Picture 6" descr="noun_727288_cc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036"/>
              <a:stretch/>
            </p:blipFill>
            <p:spPr>
              <a:xfrm>
                <a:off x="6603649" y="3702778"/>
                <a:ext cx="1255950" cy="1092231"/>
              </a:xfrm>
              <a:prstGeom prst="rect">
                <a:avLst/>
              </a:prstGeom>
            </p:spPr>
          </p:pic>
        </p:grpSp>
      </p:grpSp>
      <p:cxnSp>
        <p:nvCxnSpPr>
          <p:cNvPr id="13" name="Elbow Connector 12"/>
          <p:cNvCxnSpPr>
            <a:stCxn id="3" idx="2"/>
            <a:endCxn id="4" idx="0"/>
          </p:cNvCxnSpPr>
          <p:nvPr/>
        </p:nvCxnSpPr>
        <p:spPr>
          <a:xfrm rot="5400000">
            <a:off x="3096174" y="1979491"/>
            <a:ext cx="581905" cy="2369751"/>
          </a:xfrm>
          <a:prstGeom prst="bentConnector3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3" idx="2"/>
            <a:endCxn id="5" idx="0"/>
          </p:cNvCxnSpPr>
          <p:nvPr/>
        </p:nvCxnSpPr>
        <p:spPr>
          <a:xfrm rot="5400000">
            <a:off x="3886091" y="2769408"/>
            <a:ext cx="581905" cy="789917"/>
          </a:xfrm>
          <a:prstGeom prst="bentConnector3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3" idx="2"/>
            <a:endCxn id="6" idx="0"/>
          </p:cNvCxnSpPr>
          <p:nvPr/>
        </p:nvCxnSpPr>
        <p:spPr>
          <a:xfrm rot="16200000" flipH="1">
            <a:off x="4676007" y="2769407"/>
            <a:ext cx="581905" cy="789917"/>
          </a:xfrm>
          <a:prstGeom prst="bentConnector3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3" idx="2"/>
            <a:endCxn id="7" idx="0"/>
          </p:cNvCxnSpPr>
          <p:nvPr/>
        </p:nvCxnSpPr>
        <p:spPr>
          <a:xfrm rot="16200000" flipH="1">
            <a:off x="5465924" y="1979490"/>
            <a:ext cx="581905" cy="2369751"/>
          </a:xfrm>
          <a:prstGeom prst="bentConnector3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77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8105" y="780757"/>
            <a:ext cx="3467616" cy="14403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latin typeface="Helvetica Neue Bold Condensed"/>
                <a:cs typeface="Helvetica Neue Bold Condensed"/>
              </a:rPr>
              <a:t>PARTITIONING VIA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SPRING CLOUD 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TASK</a:t>
            </a:r>
            <a:endParaRPr lang="en-US" sz="36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cxnSp>
        <p:nvCxnSpPr>
          <p:cNvPr id="13" name="Elbow Connector 12"/>
          <p:cNvCxnSpPr>
            <a:stCxn id="3" idx="2"/>
            <a:endCxn id="4" idx="0"/>
          </p:cNvCxnSpPr>
          <p:nvPr/>
        </p:nvCxnSpPr>
        <p:spPr>
          <a:xfrm rot="5400000">
            <a:off x="3096174" y="1979491"/>
            <a:ext cx="581905" cy="2369751"/>
          </a:xfrm>
          <a:prstGeom prst="bentConnector3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3" idx="2"/>
            <a:endCxn id="5" idx="0"/>
          </p:cNvCxnSpPr>
          <p:nvPr/>
        </p:nvCxnSpPr>
        <p:spPr>
          <a:xfrm rot="5400000">
            <a:off x="3886091" y="2769408"/>
            <a:ext cx="581905" cy="789917"/>
          </a:xfrm>
          <a:prstGeom prst="bentConnector3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3" idx="2"/>
            <a:endCxn id="6" idx="0"/>
          </p:cNvCxnSpPr>
          <p:nvPr/>
        </p:nvCxnSpPr>
        <p:spPr>
          <a:xfrm rot="16200000" flipH="1">
            <a:off x="4676007" y="2769407"/>
            <a:ext cx="581905" cy="789917"/>
          </a:xfrm>
          <a:prstGeom prst="bentConnector3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3" idx="2"/>
            <a:endCxn id="7" idx="0"/>
          </p:cNvCxnSpPr>
          <p:nvPr/>
        </p:nvCxnSpPr>
        <p:spPr>
          <a:xfrm rot="16200000" flipH="1">
            <a:off x="5465924" y="1979490"/>
            <a:ext cx="581905" cy="2369751"/>
          </a:xfrm>
          <a:prstGeom prst="bentConnector3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noun_727288_cc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3313092" y="780757"/>
            <a:ext cx="2517818" cy="209265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656358" y="3455319"/>
            <a:ext cx="1091783" cy="907424"/>
            <a:chOff x="1656358" y="3455319"/>
            <a:chExt cx="1091783" cy="907424"/>
          </a:xfrm>
        </p:grpSpPr>
        <p:sp>
          <p:nvSpPr>
            <p:cNvPr id="10" name="Magnetic Disk 9"/>
            <p:cNvSpPr/>
            <p:nvPr/>
          </p:nvSpPr>
          <p:spPr>
            <a:xfrm>
              <a:off x="1844615" y="3491375"/>
              <a:ext cx="767784" cy="830590"/>
            </a:xfrm>
            <a:prstGeom prst="flowChartMagneticDisk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noun_727288_cc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036"/>
            <a:stretch/>
          </p:blipFill>
          <p:spPr>
            <a:xfrm>
              <a:off x="1656358" y="3455319"/>
              <a:ext cx="1091783" cy="907424"/>
            </a:xfrm>
            <a:prstGeom prst="rect">
              <a:avLst/>
            </a:prstGeom>
          </p:spPr>
        </p:pic>
      </p:grpSp>
      <p:pic>
        <p:nvPicPr>
          <p:cNvPr id="5" name="Picture 4" descr="noun_727288_cc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3236192" y="3455319"/>
            <a:ext cx="1091783" cy="907424"/>
          </a:xfrm>
          <a:prstGeom prst="rect">
            <a:avLst/>
          </a:prstGeom>
        </p:spPr>
      </p:pic>
      <p:pic>
        <p:nvPicPr>
          <p:cNvPr id="6" name="Picture 5" descr="noun_727288_cc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4816026" y="3455319"/>
            <a:ext cx="1091783" cy="907424"/>
          </a:xfrm>
          <a:prstGeom prst="rect">
            <a:avLst/>
          </a:prstGeom>
        </p:spPr>
      </p:pic>
      <p:pic>
        <p:nvPicPr>
          <p:cNvPr id="7" name="Picture 6" descr="noun_727288_cc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6395860" y="3455319"/>
            <a:ext cx="1091783" cy="907424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1810813" y="3566941"/>
            <a:ext cx="1091783" cy="907424"/>
            <a:chOff x="1656358" y="3455319"/>
            <a:chExt cx="1091783" cy="907424"/>
          </a:xfrm>
        </p:grpSpPr>
        <p:sp>
          <p:nvSpPr>
            <p:cNvPr id="23" name="Magnetic Disk 22"/>
            <p:cNvSpPr/>
            <p:nvPr/>
          </p:nvSpPr>
          <p:spPr>
            <a:xfrm>
              <a:off x="1844615" y="3491375"/>
              <a:ext cx="767784" cy="830590"/>
            </a:xfrm>
            <a:prstGeom prst="flowChartMagneticDisk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 descr="noun_727288_cc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036"/>
            <a:stretch/>
          </p:blipFill>
          <p:spPr>
            <a:xfrm>
              <a:off x="1656358" y="3455319"/>
              <a:ext cx="1091783" cy="907424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1999070" y="3719341"/>
            <a:ext cx="1091783" cy="907424"/>
            <a:chOff x="1656358" y="3455319"/>
            <a:chExt cx="1091783" cy="907424"/>
          </a:xfrm>
        </p:grpSpPr>
        <p:sp>
          <p:nvSpPr>
            <p:cNvPr id="26" name="Magnetic Disk 25"/>
            <p:cNvSpPr/>
            <p:nvPr/>
          </p:nvSpPr>
          <p:spPr>
            <a:xfrm>
              <a:off x="1844615" y="3491375"/>
              <a:ext cx="767784" cy="830590"/>
            </a:xfrm>
            <a:prstGeom prst="flowChartMagneticDisk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 descr="noun_727288_cc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036"/>
            <a:stretch/>
          </p:blipFill>
          <p:spPr>
            <a:xfrm>
              <a:off x="1656358" y="3455319"/>
              <a:ext cx="1091783" cy="907424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3398125" y="3602997"/>
            <a:ext cx="1091783" cy="907424"/>
            <a:chOff x="1656358" y="3455319"/>
            <a:chExt cx="1091783" cy="907424"/>
          </a:xfrm>
        </p:grpSpPr>
        <p:sp>
          <p:nvSpPr>
            <p:cNvPr id="29" name="Magnetic Disk 28"/>
            <p:cNvSpPr/>
            <p:nvPr/>
          </p:nvSpPr>
          <p:spPr>
            <a:xfrm>
              <a:off x="1844615" y="3491375"/>
              <a:ext cx="767784" cy="830590"/>
            </a:xfrm>
            <a:prstGeom prst="flowChartMagneticDisk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 descr="noun_727288_cc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036"/>
            <a:stretch/>
          </p:blipFill>
          <p:spPr>
            <a:xfrm>
              <a:off x="1656358" y="3455319"/>
              <a:ext cx="1091783" cy="907424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3586382" y="3755397"/>
            <a:ext cx="1091783" cy="907424"/>
            <a:chOff x="1656358" y="3455319"/>
            <a:chExt cx="1091783" cy="907424"/>
          </a:xfrm>
        </p:grpSpPr>
        <p:sp>
          <p:nvSpPr>
            <p:cNvPr id="32" name="Magnetic Disk 31"/>
            <p:cNvSpPr/>
            <p:nvPr/>
          </p:nvSpPr>
          <p:spPr>
            <a:xfrm>
              <a:off x="1844615" y="3491375"/>
              <a:ext cx="767784" cy="830590"/>
            </a:xfrm>
            <a:prstGeom prst="flowChartMagneticDisk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 descr="noun_727288_cc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036"/>
            <a:stretch/>
          </p:blipFill>
          <p:spPr>
            <a:xfrm>
              <a:off x="1656358" y="3455319"/>
              <a:ext cx="1091783" cy="907424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4947432" y="3602997"/>
            <a:ext cx="1091783" cy="907424"/>
            <a:chOff x="1656358" y="3455319"/>
            <a:chExt cx="1091783" cy="907424"/>
          </a:xfrm>
        </p:grpSpPr>
        <p:sp>
          <p:nvSpPr>
            <p:cNvPr id="35" name="Magnetic Disk 34"/>
            <p:cNvSpPr/>
            <p:nvPr/>
          </p:nvSpPr>
          <p:spPr>
            <a:xfrm>
              <a:off x="1844615" y="3491375"/>
              <a:ext cx="767784" cy="830590"/>
            </a:xfrm>
            <a:prstGeom prst="flowChartMagneticDisk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 descr="noun_727288_cc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036"/>
            <a:stretch/>
          </p:blipFill>
          <p:spPr>
            <a:xfrm>
              <a:off x="1656358" y="3455319"/>
              <a:ext cx="1091783" cy="907424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5135689" y="3755397"/>
            <a:ext cx="1091783" cy="907424"/>
            <a:chOff x="1656358" y="3455319"/>
            <a:chExt cx="1091783" cy="907424"/>
          </a:xfrm>
        </p:grpSpPr>
        <p:sp>
          <p:nvSpPr>
            <p:cNvPr id="38" name="Magnetic Disk 37"/>
            <p:cNvSpPr/>
            <p:nvPr/>
          </p:nvSpPr>
          <p:spPr>
            <a:xfrm>
              <a:off x="1844615" y="3491375"/>
              <a:ext cx="767784" cy="830590"/>
            </a:xfrm>
            <a:prstGeom prst="flowChartMagneticDisk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 descr="noun_727288_cc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036"/>
            <a:stretch/>
          </p:blipFill>
          <p:spPr>
            <a:xfrm>
              <a:off x="1656358" y="3455319"/>
              <a:ext cx="1091783" cy="907424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6649887" y="3566941"/>
            <a:ext cx="1091783" cy="907424"/>
            <a:chOff x="1656358" y="3455319"/>
            <a:chExt cx="1091783" cy="907424"/>
          </a:xfrm>
        </p:grpSpPr>
        <p:sp>
          <p:nvSpPr>
            <p:cNvPr id="41" name="Magnetic Disk 40"/>
            <p:cNvSpPr/>
            <p:nvPr/>
          </p:nvSpPr>
          <p:spPr>
            <a:xfrm>
              <a:off x="1844615" y="3491375"/>
              <a:ext cx="767784" cy="830590"/>
            </a:xfrm>
            <a:prstGeom prst="flowChartMagneticDisk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 descr="noun_727288_cc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036"/>
            <a:stretch/>
          </p:blipFill>
          <p:spPr>
            <a:xfrm>
              <a:off x="1656358" y="3455319"/>
              <a:ext cx="1091783" cy="907424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6838144" y="3719341"/>
            <a:ext cx="1091783" cy="907424"/>
            <a:chOff x="1656358" y="3455319"/>
            <a:chExt cx="1091783" cy="907424"/>
          </a:xfrm>
        </p:grpSpPr>
        <p:sp>
          <p:nvSpPr>
            <p:cNvPr id="44" name="Magnetic Disk 43"/>
            <p:cNvSpPr/>
            <p:nvPr/>
          </p:nvSpPr>
          <p:spPr>
            <a:xfrm>
              <a:off x="1844615" y="3491375"/>
              <a:ext cx="767784" cy="830590"/>
            </a:xfrm>
            <a:prstGeom prst="flowChartMagneticDisk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 descr="noun_727288_cc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036"/>
            <a:stretch/>
          </p:blipFill>
          <p:spPr>
            <a:xfrm>
              <a:off x="1656358" y="3455319"/>
              <a:ext cx="1091783" cy="907424"/>
            </a:xfrm>
            <a:prstGeom prst="rect">
              <a:avLst/>
            </a:prstGeom>
          </p:spPr>
        </p:pic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87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4055321" y="872096"/>
            <a:ext cx="4516987" cy="743749"/>
            <a:chOff x="2142051" y="2915297"/>
            <a:chExt cx="4516987" cy="743749"/>
          </a:xfrm>
        </p:grpSpPr>
        <p:pic>
          <p:nvPicPr>
            <p:cNvPr id="18" name="Picture 17" descr="filled-box3.png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051" y="2915297"/>
              <a:ext cx="4516987" cy="743749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3493886" y="2964006"/>
              <a:ext cx="18133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master</a:t>
              </a:r>
              <a:endParaRPr lang="en-US" sz="36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-120528" y="169485"/>
            <a:ext cx="3989384" cy="2006637"/>
            <a:chOff x="-33406" y="-101813"/>
            <a:chExt cx="3989384" cy="2006637"/>
          </a:xfrm>
        </p:grpSpPr>
        <p:pic>
          <p:nvPicPr>
            <p:cNvPr id="24" name="Picture 23" descr="noun_698165_cc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057" b="31644"/>
            <a:stretch/>
          </p:blipFill>
          <p:spPr>
            <a:xfrm>
              <a:off x="-33406" y="-101813"/>
              <a:ext cx="3989384" cy="2006637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573489" y="720393"/>
              <a:ext cx="27755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Amazon S3</a:t>
              </a:r>
              <a:endParaRPr lang="en-US" sz="36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pic>
        <p:nvPicPr>
          <p:cNvPr id="25" name="Picture 24" descr="noun_727288_cc.png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5597011" y="2011892"/>
            <a:ext cx="1623462" cy="14118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646184" y="3634097"/>
            <a:ext cx="5335261" cy="694436"/>
            <a:chOff x="3646184" y="2153881"/>
            <a:chExt cx="5335261" cy="694436"/>
          </a:xfrm>
        </p:grpSpPr>
        <p:grpSp>
          <p:nvGrpSpPr>
            <p:cNvPr id="23" name="Group 22"/>
            <p:cNvGrpSpPr/>
            <p:nvPr/>
          </p:nvGrpSpPr>
          <p:grpSpPr>
            <a:xfrm>
              <a:off x="3646184" y="2153881"/>
              <a:ext cx="2841338" cy="694436"/>
              <a:chOff x="3138276" y="1082261"/>
              <a:chExt cx="2841338" cy="694436"/>
            </a:xfrm>
          </p:grpSpPr>
          <p:pic>
            <p:nvPicPr>
              <p:cNvPr id="32" name="Picture 31" descr="filled-box9.png"/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8276" y="1082261"/>
                <a:ext cx="2841338" cy="694436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3885296" y="1177814"/>
                <a:ext cx="1364476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worker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6487522" y="2167283"/>
              <a:ext cx="2493923" cy="612626"/>
              <a:chOff x="5237633" y="1315948"/>
              <a:chExt cx="2493923" cy="612626"/>
            </a:xfrm>
          </p:grpSpPr>
          <p:pic>
            <p:nvPicPr>
              <p:cNvPr id="29" name="Picture 28" descr="filled-box3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37633" y="1360534"/>
                <a:ext cx="2493923" cy="568040"/>
              </a:xfrm>
              <a:prstGeom prst="rect">
                <a:avLst/>
              </a:prstGeom>
            </p:spPr>
          </p:pic>
          <p:sp>
            <p:nvSpPr>
              <p:cNvPr id="31" name="TextBox 30"/>
              <p:cNvSpPr txBox="1"/>
              <p:nvPr/>
            </p:nvSpPr>
            <p:spPr>
              <a:xfrm>
                <a:off x="5741345" y="1315948"/>
                <a:ext cx="1364476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worker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</p:grpSp>
      <p:cxnSp>
        <p:nvCxnSpPr>
          <p:cNvPr id="5" name="Straight Arrow Connector 4"/>
          <p:cNvCxnSpPr/>
          <p:nvPr/>
        </p:nvCxnSpPr>
        <p:spPr>
          <a:xfrm>
            <a:off x="3372069" y="1199931"/>
            <a:ext cx="814552" cy="0"/>
          </a:xfrm>
          <a:prstGeom prst="straightConnector1">
            <a:avLst/>
          </a:prstGeom>
          <a:ln>
            <a:solidFill>
              <a:srgbClr val="FFFFFF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32" idx="0"/>
          </p:cNvCxnSpPr>
          <p:nvPr/>
        </p:nvCxnSpPr>
        <p:spPr>
          <a:xfrm>
            <a:off x="5066853" y="1615845"/>
            <a:ext cx="0" cy="201825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7732977" y="1615845"/>
            <a:ext cx="70954" cy="207624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29" idx="2"/>
          </p:cNvCxnSpPr>
          <p:nvPr/>
        </p:nvCxnSpPr>
        <p:spPr>
          <a:xfrm rot="5400000" flipH="1">
            <a:off x="3705482" y="231124"/>
            <a:ext cx="2084003" cy="5974001"/>
          </a:xfrm>
          <a:prstGeom prst="bentConnector4">
            <a:avLst>
              <a:gd name="adj1" fmla="val -10969"/>
              <a:gd name="adj2" fmla="val 99876"/>
            </a:avLst>
          </a:prstGeom>
          <a:ln>
            <a:solidFill>
              <a:srgbClr val="FFFFFF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32" idx="2"/>
          </p:cNvCxnSpPr>
          <p:nvPr/>
        </p:nvCxnSpPr>
        <p:spPr>
          <a:xfrm flipV="1">
            <a:off x="5066853" y="4328533"/>
            <a:ext cx="0" cy="14712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6139793" y="3310759"/>
            <a:ext cx="8759" cy="381326"/>
          </a:xfrm>
          <a:prstGeom prst="straightConnector1">
            <a:avLst/>
          </a:prstGeom>
          <a:ln>
            <a:solidFill>
              <a:srgbClr val="FFFFFF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6808951" y="3329284"/>
            <a:ext cx="8759" cy="381326"/>
          </a:xfrm>
          <a:prstGeom prst="straightConnector1">
            <a:avLst/>
          </a:prstGeom>
          <a:ln>
            <a:solidFill>
              <a:srgbClr val="FFFFFF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5" idx="0"/>
          </p:cNvCxnSpPr>
          <p:nvPr/>
        </p:nvCxnSpPr>
        <p:spPr>
          <a:xfrm flipV="1">
            <a:off x="6408742" y="1567136"/>
            <a:ext cx="6073" cy="444756"/>
          </a:xfrm>
          <a:prstGeom prst="straightConnector1">
            <a:avLst/>
          </a:prstGeom>
          <a:ln>
            <a:solidFill>
              <a:srgbClr val="FFFFFF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248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41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51395" y="1954703"/>
            <a:ext cx="2757031" cy="1561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SHOW ME THE</a:t>
            </a:r>
          </a:p>
          <a:p>
            <a:pPr algn="ctr">
              <a:lnSpc>
                <a:spcPct val="80000"/>
              </a:lnSpc>
            </a:pPr>
            <a:r>
              <a:rPr lang="en-US" sz="8000" dirty="0" smtClean="0">
                <a:solidFill>
                  <a:srgbClr val="5DA82B"/>
                </a:solidFill>
                <a:latin typeface="Helvetica Neue Bold Condensed"/>
                <a:cs typeface="Helvetica Neue Bold Condensed"/>
              </a:rPr>
              <a:t>CODE!</a:t>
            </a:r>
            <a:endParaRPr lang="en-US" sz="8000" dirty="0">
              <a:solidFill>
                <a:srgbClr val="5DA82B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20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oun_396020_cc.png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235"/>
          <a:stretch/>
        </p:blipFill>
        <p:spPr>
          <a:xfrm>
            <a:off x="190734" y="581167"/>
            <a:ext cx="5143500" cy="44627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95271" y="2708803"/>
            <a:ext cx="4149814" cy="134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spc="600" dirty="0" smtClean="0">
                <a:latin typeface="Helvetica Neue Bold Condensed"/>
                <a:cs typeface="Helvetica Neue Bold Condensed"/>
              </a:rPr>
              <a:t>HOW DO WE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ORCHESTRATE</a:t>
            </a:r>
            <a:r>
              <a:rPr lang="en-US" sz="5000" dirty="0" smtClean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?</a:t>
            </a:r>
            <a:endParaRPr lang="en-US" sz="5000" dirty="0">
              <a:solidFill>
                <a:srgbClr val="0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645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20" y="564500"/>
            <a:ext cx="4600615" cy="46006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702493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CLOUD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DATA FLOW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50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52464" y="483314"/>
            <a:ext cx="7439073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500" dirty="0" smtClean="0">
                <a:latin typeface="Helvetica Neue Bold Condensed"/>
                <a:cs typeface="Helvetica Neue Bold Condensed"/>
              </a:rPr>
              <a:t>CLOUD NATIVE </a:t>
            </a:r>
            <a:r>
              <a:rPr lang="en-US" sz="45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ORCHESTRATION</a:t>
            </a:r>
          </a:p>
          <a:p>
            <a:pPr algn="ctr">
              <a:lnSpc>
                <a:spcPct val="80000"/>
              </a:lnSpc>
            </a:pPr>
            <a:r>
              <a:rPr lang="en-US" sz="4500" dirty="0" smtClean="0">
                <a:latin typeface="Helvetica Neue Bold Condensed"/>
                <a:cs typeface="Helvetica Neue Bold Condensed"/>
              </a:rPr>
              <a:t>TOOL</a:t>
            </a:r>
            <a:r>
              <a:rPr lang="en-US" sz="4500" dirty="0">
                <a:latin typeface="Helvetica Neue Bold Condensed"/>
                <a:cs typeface="Helvetica Neue Bold Condensed"/>
              </a:rPr>
              <a:t> </a:t>
            </a:r>
            <a:r>
              <a:rPr lang="en-US" sz="4500" dirty="0" smtClean="0">
                <a:latin typeface="Helvetica Neue Bold Condensed"/>
                <a:cs typeface="Helvetica Neue Bold Condensed"/>
              </a:rPr>
              <a:t>FOR MICROSERVICES</a:t>
            </a:r>
            <a:endParaRPr lang="en-US" sz="45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noun_663529_c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31" b="31643"/>
          <a:stretch/>
        </p:blipFill>
        <p:spPr>
          <a:xfrm>
            <a:off x="2000250" y="1810057"/>
            <a:ext cx="5143500" cy="25113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98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2-21 at 3.18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9502">
            <a:off x="919880" y="0"/>
            <a:ext cx="7304240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448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0253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37218" y="3582617"/>
            <a:ext cx="5039009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LAUNCH</a:t>
            </a:r>
            <a:r>
              <a:rPr lang="en-US" sz="3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36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 Neue Bold Condensed"/>
                <a:cs typeface="Helvetica Neue Bold Condensed"/>
              </a:rPr>
              <a:t>VIA REST, </a:t>
            </a:r>
          </a:p>
          <a:p>
            <a:pPr algn="r">
              <a:lnSpc>
                <a:spcPct val="80000"/>
              </a:lnSpc>
            </a:pPr>
            <a:r>
              <a:rPr lang="en-US" sz="36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 Neue Bold Condensed"/>
                <a:cs typeface="Helvetica Neue Bold Condensed"/>
              </a:rPr>
              <a:t>STREAMS, OR ON DEMAND</a:t>
            </a:r>
            <a:endParaRPr lang="en-US" sz="3600" dirty="0">
              <a:solidFill>
                <a:schemeClr val="accent1">
                  <a:lumMod val="40000"/>
                  <a:lumOff val="60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7" name="Picture 6" descr="noun_658473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2285"/>
          <a:stretch/>
        </p:blipFill>
        <p:spPr>
          <a:xfrm>
            <a:off x="250834" y="-403099"/>
            <a:ext cx="6626039" cy="514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92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51395" y="1954703"/>
            <a:ext cx="2757031" cy="1561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SHOW ME THE</a:t>
            </a:r>
          </a:p>
          <a:p>
            <a:pPr algn="ctr">
              <a:lnSpc>
                <a:spcPct val="80000"/>
              </a:lnSpc>
            </a:pPr>
            <a:r>
              <a:rPr lang="en-US" sz="8000" dirty="0" smtClean="0">
                <a:solidFill>
                  <a:srgbClr val="5DA82B"/>
                </a:solidFill>
                <a:latin typeface="Helvetica Neue Bold Condensed"/>
                <a:cs typeface="Helvetica Neue Bold Condensed"/>
              </a:rPr>
              <a:t>CODE!</a:t>
            </a:r>
            <a:endParaRPr lang="en-US" sz="8000" dirty="0">
              <a:solidFill>
                <a:srgbClr val="5DA82B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01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ring-framework-1200x120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24" y="564500"/>
            <a:ext cx="3752411" cy="37524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736603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CLOUD NATIVE WITH </a:t>
            </a:r>
            <a:r>
              <a:rPr lang="en-US" sz="5000" dirty="0" smtClean="0">
                <a:solidFill>
                  <a:srgbClr val="2B2B2B"/>
                </a:solidFill>
                <a:latin typeface="Helvetica Neue Bold Condensed"/>
                <a:cs typeface="Helvetica Neue Bold Condensed"/>
              </a:rPr>
              <a:t>SPRING</a:t>
            </a:r>
            <a:endParaRPr lang="en-US" sz="5000" dirty="0">
              <a:solidFill>
                <a:srgbClr val="2B2B2B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565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4782" y="3970753"/>
            <a:ext cx="3903796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ALLOW YOU TO TAKE 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5DA82B"/>
                </a:solidFill>
                <a:latin typeface="Helvetica Neue Bold Condensed"/>
                <a:cs typeface="Helvetica Neue Bold Condensed"/>
              </a:rPr>
              <a:t>BATCH</a:t>
            </a:r>
            <a:r>
              <a:rPr lang="en-US" sz="3600" dirty="0">
                <a:solidFill>
                  <a:srgbClr val="5DA82B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3600" dirty="0" smtClean="0">
                <a:solidFill>
                  <a:srgbClr val="5DA82B"/>
                </a:solidFill>
                <a:latin typeface="Helvetica Neue Bold Condensed"/>
                <a:cs typeface="Helvetica Neue Bold Condensed"/>
              </a:rPr>
              <a:t>PROCESSES</a:t>
            </a:r>
            <a:endParaRPr lang="en-US" sz="3600" dirty="0">
              <a:solidFill>
                <a:srgbClr val="5DA82B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774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3300" y="767616"/>
            <a:ext cx="4076245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spc="600" dirty="0" smtClean="0">
                <a:latin typeface="Helvetica Neue Bold Condensed"/>
                <a:cs typeface="Helvetica Neue Bold Condensed"/>
              </a:rPr>
              <a:t>AND DEPLOY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latin typeface="Helvetica Neue Bold Condensed"/>
                <a:cs typeface="Helvetica Neue Bold Condensed"/>
              </a:rPr>
              <a:t>THEM </a:t>
            </a: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TO THE CLOUD</a:t>
            </a:r>
            <a:endParaRPr lang="en-US" sz="36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noun_663529_c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31" b="31643"/>
          <a:stretch/>
        </p:blipFill>
        <p:spPr>
          <a:xfrm>
            <a:off x="2030567" y="1620522"/>
            <a:ext cx="6686548" cy="32647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73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un_22642_cc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16" y="-1497280"/>
            <a:ext cx="8865369" cy="88653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67764" y="3736277"/>
            <a:ext cx="37086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LAY OF THE </a:t>
            </a:r>
            <a:r>
              <a:rPr lang="en-US" sz="4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LAND</a:t>
            </a:r>
            <a:endParaRPr lang="en-US" sz="4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01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12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ring-framework-1200x120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24" y="564500"/>
            <a:ext cx="3752411" cy="37524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559640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FRAMEWORK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48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3" y="564501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393694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BATCH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33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34" y="543334"/>
            <a:ext cx="4475401" cy="4475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396130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CLOUD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51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25179</TotalTime>
  <Words>339</Words>
  <Application>Microsoft Macintosh PowerPoint</Application>
  <PresentationFormat>On-screen Show (16:9)</PresentationFormat>
  <Paragraphs>136</Paragraphs>
  <Slides>60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VMware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Minella</dc:creator>
  <cp:lastModifiedBy>Michael Minella</cp:lastModifiedBy>
  <cp:revision>705</cp:revision>
  <dcterms:created xsi:type="dcterms:W3CDTF">2014-08-22T16:39:37Z</dcterms:created>
  <dcterms:modified xsi:type="dcterms:W3CDTF">2017-02-23T19:08:05Z</dcterms:modified>
</cp:coreProperties>
</file>